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3"/>
  </p:notesMasterIdLst>
  <p:sldIdLst>
    <p:sldId id="256" r:id="rId2"/>
    <p:sldId id="257" r:id="rId3"/>
    <p:sldId id="258" r:id="rId4"/>
    <p:sldId id="273" r:id="rId5"/>
    <p:sldId id="260" r:id="rId6"/>
    <p:sldId id="274" r:id="rId7"/>
    <p:sldId id="327" r:id="rId8"/>
    <p:sldId id="328" r:id="rId9"/>
    <p:sldId id="261" r:id="rId10"/>
    <p:sldId id="329" r:id="rId11"/>
    <p:sldId id="330" r:id="rId12"/>
    <p:sldId id="262" r:id="rId13"/>
    <p:sldId id="335" r:id="rId14"/>
    <p:sldId id="264" r:id="rId15"/>
    <p:sldId id="297" r:id="rId16"/>
    <p:sldId id="267" r:id="rId17"/>
    <p:sldId id="331" r:id="rId18"/>
    <p:sldId id="268" r:id="rId19"/>
    <p:sldId id="332" r:id="rId20"/>
    <p:sldId id="298" r:id="rId21"/>
    <p:sldId id="333" r:id="rId22"/>
    <p:sldId id="334" r:id="rId23"/>
    <p:sldId id="336" r:id="rId24"/>
    <p:sldId id="337" r:id="rId25"/>
    <p:sldId id="338" r:id="rId26"/>
    <p:sldId id="339" r:id="rId27"/>
    <p:sldId id="341" r:id="rId28"/>
    <p:sldId id="344" r:id="rId29"/>
    <p:sldId id="342" r:id="rId30"/>
    <p:sldId id="343" r:id="rId31"/>
    <p:sldId id="345" r:id="rId32"/>
    <p:sldId id="346" r:id="rId33"/>
    <p:sldId id="348" r:id="rId34"/>
    <p:sldId id="347" r:id="rId35"/>
    <p:sldId id="349" r:id="rId36"/>
    <p:sldId id="350" r:id="rId37"/>
    <p:sldId id="351" r:id="rId38"/>
    <p:sldId id="352" r:id="rId39"/>
    <p:sldId id="354" r:id="rId40"/>
    <p:sldId id="353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E0000"/>
    <a:srgbClr val="F20000"/>
    <a:srgbClr val="CC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60"/>
  </p:normalViewPr>
  <p:slideViewPr>
    <p:cSldViewPr>
      <p:cViewPr varScale="1">
        <p:scale>
          <a:sx n="107" d="100"/>
          <a:sy n="107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ABE19E-657C-4E43-80F5-CA7D41262A24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C3393AF-D40A-4B6E-82D7-A713D4686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2229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02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02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99275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914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629400" y="1447800"/>
            <a:ext cx="49847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FE287-D66B-4D4B-8D7E-EC0E4C033A31}" type="datetimeFigureOut">
              <a:rPr lang="en-US"/>
              <a:pPr>
                <a:defRPr/>
              </a:pPr>
              <a:t>4/15/2012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4F20F-B4AB-4B47-B55D-8EC154B41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85A2E-8E2E-4AAB-8E98-7891632F3336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E7E97-2F6C-49AA-A1A0-27B67D624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8A46-F729-4022-91DE-575337830FF2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E1AD2-433E-4350-B92F-EF4F9725F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24600" cy="1143000"/>
          </a:xfrm>
        </p:spPr>
        <p:txBody>
          <a:bodyPr>
            <a:normAutofit/>
          </a:bodyPr>
          <a:lstStyle>
            <a:lvl1pPr algn="l">
              <a:defRPr sz="4400">
                <a:solidFill>
                  <a:srgbClr val="F20000"/>
                </a:solidFill>
                <a:latin typeface="Bernard MT Condensed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ritannic Bold" pitchFamily="34" charset="0"/>
              </a:defRPr>
            </a:lvl1pPr>
            <a:lvl2pPr>
              <a:defRPr>
                <a:latin typeface="Britannic Bold" pitchFamily="34" charset="0"/>
              </a:defRPr>
            </a:lvl2pPr>
            <a:lvl3pPr>
              <a:defRPr>
                <a:latin typeface="Britannic Bold" pitchFamily="34" charset="0"/>
              </a:defRPr>
            </a:lvl3pPr>
            <a:lvl4pPr>
              <a:defRPr>
                <a:latin typeface="Britannic Bold" pitchFamily="34" charset="0"/>
              </a:defRPr>
            </a:lvl4pPr>
            <a:lvl5pPr>
              <a:defRPr>
                <a:latin typeface="Britannic Bold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612A9-BA6A-477E-8B9F-F013E072F761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B96E4-1D8D-4AD8-BCD9-B095D4218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3377-D55F-4661-B5D4-340F11B300BC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31C2-C9EA-4E57-A699-F2C99E26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3E8A-A66E-460A-B628-02AE0048BBD4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86097-67FE-463D-A87C-85745C768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C577E-D16B-4F0D-8982-7BB82ED01E9A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2380F-1B83-4B1C-BAA5-87D40FE42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997FF-3A27-4285-983B-CA71DF8F24B8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F50DE-093F-4FBE-A7D4-7918BDE47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29426-8A2E-4AE9-BFA4-424BE32EC6E3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BC8C4-6B59-45F3-BF43-5507DD32B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4DE7E-BAE3-4CEA-A647-8D644EFBCF8D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08F05-739A-474C-AF6A-346BB5EAF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ED4C9-C0F3-48AC-BE8A-E09835B90193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F782D-A15A-4D02-85F3-01948E241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24000"/>
            <a:ext cx="8229600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D6826DC-1A5A-42B9-95DE-2F0AFA55FFA8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903378E-6F7E-4D35-AF7D-0E4681E92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Artisan's Asylum logo rgb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68263"/>
            <a:ext cx="2133600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381000" y="1392238"/>
            <a:ext cx="6477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81000" y="1493838"/>
            <a:ext cx="67056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81000" y="6248400"/>
            <a:ext cx="8382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0000"/>
          </a:solidFill>
          <a:latin typeface="Bernard MT Condensed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Artisan's Asylum logo rgb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91440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Cody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Controls/Electrical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Designer and author of </a:t>
            </a:r>
            <a:r>
              <a:rPr lang="en-US" sz="2800" dirty="0" err="1" smtClean="0"/>
              <a:t>libbarrett</a:t>
            </a:r>
            <a:r>
              <a:rPr lang="en-US" sz="2800" dirty="0" smtClean="0"/>
              <a:t>, open-source real-time controls library behind WAM arm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Barrett’s WAM arm, DEKA’s Luke arm,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 controls engineer at Barrett Technologies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Dangles from cliff faces for fun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</a:t>
            </a:r>
            <a:r>
              <a:rPr lang="en-US" dirty="0" err="1" smtClean="0"/>
              <a:t>Whong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Electrical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Designed distributed electrical control infrastructure for several Boston Dynamics robots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PETMAN, RCTA, ATLAS, and a number of robots for DEKA, Vision Robotics, and others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an electrical engineer at Boston Dynamics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Punches babies for fun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We’ve Worked 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562" y="1559512"/>
            <a:ext cx="27196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1667" b="13333"/>
          <a:stretch>
            <a:fillRect/>
          </a:stretch>
        </p:blipFill>
        <p:spPr bwMode="auto">
          <a:xfrm>
            <a:off x="5791200" y="2133600"/>
            <a:ext cx="304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114800"/>
            <a:ext cx="2743200" cy="183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6000" r="18000"/>
          <a:stretch>
            <a:fillRect/>
          </a:stretch>
        </p:blipFill>
        <p:spPr bwMode="auto">
          <a:xfrm>
            <a:off x="3423824" y="1591322"/>
            <a:ext cx="207746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Instructors: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Teach you how to accomplish project goals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Create exercises to guide you through the design process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Critically evaluate and give feedback to your designs and ideas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Project Managers: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Keep the whole project moving and relatively on-schedule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Make high-level systems decisions and review low-level detail decisions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Find and allocate money, time, energy, etc. in the pursuit of ridiculousness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200"/>
              </a:spcBef>
            </a:pPr>
            <a:r>
              <a:rPr lang="en-US" sz="2800" dirty="0" smtClean="0"/>
              <a:t>What’s your name?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What’s your background?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Why do you like robots?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 are you hoping to get out of the class?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have I signed up for?</a:t>
            </a:r>
            <a:endParaRPr lang="en-US" sz="4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signed up for.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0328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61" t="9544" r="6549"/>
          <a:stretch/>
        </p:blipFill>
        <p:spPr bwMode="auto">
          <a:xfrm>
            <a:off x="1217728" y="2203135"/>
            <a:ext cx="2599617" cy="240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44" y="2133600"/>
            <a:ext cx="2755556" cy="2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6828" y="280327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+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999037"/>
            <a:ext cx="8229600" cy="868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Public, project-based education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Robots take a ton of the following: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Money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Time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Informed, correct decisions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533400" y="2286000"/>
            <a:ext cx="80772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Robotics Intensive:</a:t>
            </a:r>
            <a:br>
              <a:rPr lang="en-US" dirty="0" smtClean="0"/>
            </a:br>
            <a:r>
              <a:rPr lang="en-US" sz="6700" dirty="0" err="1" smtClean="0"/>
              <a:t>Rideable</a:t>
            </a:r>
            <a:r>
              <a:rPr lang="en-US" sz="6700" dirty="0" smtClean="0"/>
              <a:t> Hexapod</a:t>
            </a:r>
            <a:endParaRPr lang="en-US" sz="11500" b="1" dirty="0" smtClean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76200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898989"/>
                </a:solidFill>
              </a:rPr>
              <a:t>Gui</a:t>
            </a:r>
            <a:r>
              <a:rPr lang="en-US" dirty="0" smtClean="0">
                <a:solidFill>
                  <a:srgbClr val="898989"/>
                </a:solidFill>
              </a:rPr>
              <a:t> </a:t>
            </a:r>
            <a:r>
              <a:rPr lang="en-US" dirty="0" err="1" smtClean="0">
                <a:solidFill>
                  <a:srgbClr val="898989"/>
                </a:solidFill>
              </a:rPr>
              <a:t>Cavalcanti</a:t>
            </a:r>
            <a:r>
              <a:rPr lang="en-US" dirty="0" smtClean="0">
                <a:solidFill>
                  <a:srgbClr val="898989"/>
                </a:solidFill>
              </a:rPr>
              <a:t>, Dan Cody, James </a:t>
            </a:r>
            <a:r>
              <a:rPr lang="en-US" dirty="0" err="1" smtClean="0">
                <a:solidFill>
                  <a:srgbClr val="898989"/>
                </a:solidFill>
              </a:rPr>
              <a:t>Whong</a:t>
            </a:r>
            <a:endParaRPr lang="en-US" dirty="0" smtClean="0">
              <a:solidFill>
                <a:srgbClr val="898989"/>
              </a:solidFill>
            </a:endParaRPr>
          </a:p>
          <a:p>
            <a:r>
              <a:rPr lang="en-US" dirty="0" smtClean="0">
                <a:solidFill>
                  <a:srgbClr val="898989"/>
                </a:solidFill>
              </a:rPr>
              <a:t>4/17/2012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LS3: </a:t>
            </a:r>
            <a:r>
              <a:rPr lang="en-US" b="1" dirty="0" smtClean="0"/>
              <a:t>$1,500,000</a:t>
            </a:r>
            <a:r>
              <a:rPr lang="en-US" dirty="0" smtClean="0"/>
              <a:t> in components, 120,000+ man-hours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PETMAN: </a:t>
            </a:r>
            <a:r>
              <a:rPr lang="en-US" b="1" dirty="0" smtClean="0"/>
              <a:t>$2,000,000 </a:t>
            </a:r>
            <a:r>
              <a:rPr lang="en-US" dirty="0" smtClean="0"/>
              <a:t>in components, 100,000+ man-hours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BigDog</a:t>
            </a:r>
            <a:r>
              <a:rPr lang="en-US" dirty="0" smtClean="0"/>
              <a:t>: </a:t>
            </a:r>
            <a:r>
              <a:rPr lang="en-US" b="1" dirty="0" smtClean="0"/>
              <a:t>$500,000 </a:t>
            </a:r>
            <a:r>
              <a:rPr lang="en-US" dirty="0" smtClean="0"/>
              <a:t>in components, 120,000+ </a:t>
            </a:r>
            <a:r>
              <a:rPr lang="en-US" dirty="0" smtClean="0"/>
              <a:t>man-hours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Rideable</a:t>
            </a:r>
            <a:r>
              <a:rPr lang="en-US" dirty="0" smtClean="0"/>
              <a:t> Hexapod: </a:t>
            </a:r>
            <a:r>
              <a:rPr lang="en-US" b="1" dirty="0" smtClean="0"/>
              <a:t>$10,000 </a:t>
            </a:r>
            <a:r>
              <a:rPr lang="en-US" dirty="0" smtClean="0"/>
              <a:t>in components, 3,000 man-hours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8037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Classes provide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Income from tuition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Fixed, recurring, devoted time with a large group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 for learning and creating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Decision-making infrastructure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 smtClean="0"/>
              <a:t>Design a class to create a giant hexapod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Class income provides $10,000+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Fixed time slots demand recurring attention, large class has a ton of productive capacity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Students get to learn exactly how robots are designed, and practice doing the heavy lifting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Instructors/project managers get to guide a successful project to completion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Everybody wins!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are we building?</a:t>
            </a:r>
            <a:endParaRPr lang="en-US" sz="4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5470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Actually, more like…</a:t>
            </a:r>
            <a:endParaRPr 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891" y="1568390"/>
            <a:ext cx="6136217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Rideable</a:t>
            </a:r>
            <a:r>
              <a:rPr lang="en-US" dirty="0" smtClean="0"/>
              <a:t> Hexapod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2,500+ pounds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135 horsepower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Propane powered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Hydraulically actuated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15 feet in diameter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1 (2?) person payload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Hydraulic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6 legs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Propane-powered engine system from a large forklift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18 degrees of freedom (actuators)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Force-controlled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Hydraulic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impossible to build at this scale with electric motors</a:t>
            </a:r>
          </a:p>
          <a:p>
            <a:pPr lvl="1"/>
            <a:r>
              <a:rPr lang="en-US" dirty="0" smtClean="0"/>
              <a:t>Torque density</a:t>
            </a:r>
          </a:p>
          <a:p>
            <a:pPr lvl="1"/>
            <a:r>
              <a:rPr lang="en-US" dirty="0" smtClean="0"/>
              <a:t>Constant amperage draw</a:t>
            </a:r>
          </a:p>
          <a:p>
            <a:r>
              <a:rPr lang="en-US" dirty="0" smtClean="0"/>
              <a:t>Easily achievable with hydraulics, just a question of how fast we can move</a:t>
            </a:r>
          </a:p>
          <a:p>
            <a:r>
              <a:rPr lang="en-US" dirty="0" smtClean="0"/>
              <a:t>Remarkably inexpensive due to glut of heavy lifting equipment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Legs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Statically stable gait</a:t>
            </a:r>
          </a:p>
          <a:p>
            <a:pPr lvl="1"/>
            <a:r>
              <a:rPr lang="en-US" dirty="0" smtClean="0"/>
              <a:t>Behaves safely if stopped mid-cycle</a:t>
            </a:r>
          </a:p>
          <a:p>
            <a:pPr lvl="1"/>
            <a:r>
              <a:rPr lang="en-US" dirty="0" smtClean="0"/>
              <a:t>Impossible to tip over</a:t>
            </a:r>
          </a:p>
          <a:p>
            <a:r>
              <a:rPr lang="en-US" dirty="0" smtClean="0"/>
              <a:t>Allows for several simple gaits</a:t>
            </a:r>
          </a:p>
          <a:p>
            <a:pPr lvl="1"/>
            <a:r>
              <a:rPr lang="en-US" dirty="0" smtClean="0"/>
              <a:t>Alternating tripod</a:t>
            </a:r>
          </a:p>
          <a:p>
            <a:pPr lvl="1"/>
            <a:r>
              <a:rPr lang="en-US" dirty="0" smtClean="0"/>
              <a:t>Ripple gait</a:t>
            </a:r>
          </a:p>
          <a:p>
            <a:r>
              <a:rPr lang="en-US" dirty="0" smtClean="0"/>
              <a:t>Spreads load out over many legs</a:t>
            </a:r>
          </a:p>
          <a:p>
            <a:r>
              <a:rPr lang="en-US" dirty="0" smtClean="0"/>
              <a:t>Simple inverse kinematics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sz="2800" dirty="0" smtClean="0"/>
              <a:t>Wait, what is this place?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Who are these guys?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Oh God, what have I signed up for?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What are we building?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How on earth are we building it?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Forklift </a:t>
            </a:r>
            <a:r>
              <a:rPr lang="en-US" dirty="0" err="1" smtClean="0"/>
              <a:t>Powerplant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4876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Need a hydraulic </a:t>
            </a:r>
            <a:r>
              <a:rPr lang="en-US" sz="2400" dirty="0" err="1" smtClean="0"/>
              <a:t>powerplant</a:t>
            </a:r>
            <a:r>
              <a:rPr lang="en-US" sz="2400" dirty="0" smtClean="0"/>
              <a:t> that can operate both indoors and outdoors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Don’t want to/don’t have time to create our own from scratch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Need high reliability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Need safe fuel system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Forklifts encapsulate all of these needs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002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6250" t="7828" r="22500" b="10164"/>
          <a:stretch>
            <a:fillRect/>
          </a:stretch>
        </p:blipFill>
        <p:spPr bwMode="auto">
          <a:xfrm>
            <a:off x="5803780" y="4056356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3 actuators/degrees of freedom are required to make a leg or arm touch any point in 3D space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We need to control the positions of 6 legs almost perfectly to not damage the ground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6 legs X 3 DOF/leg = 18 DOF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Force-Controlled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We have 6 legs that look like excavators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Excavators are designed to dig into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know where the ground is in order to not destroy it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not be incredibly rigid when we touch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Force control and compliance is the answer</a:t>
            </a:r>
            <a:endParaRPr lang="en-US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How are we building it?</a:t>
            </a:r>
            <a:endParaRPr lang="en-US" sz="4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r>
              <a:rPr lang="en-US" dirty="0" smtClean="0"/>
              <a:t>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Leg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Electronics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Controls Group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systems and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Layout of cockpit (and passenger?)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Body shape and structure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Engine and pump mounting, sensing and supporting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Trailer attachments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mechanical leg structure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Selection of hydraulic actuators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compliance element/force sensor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Foot system design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electrical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sensing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actuator control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Implementation of robust, large scale electronics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Firmware development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programming/control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inverse kinematic libraries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several gaits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Tuning of control loops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User input design and 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Design Process</a:t>
            </a:r>
            <a:endParaRPr 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431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24000"/>
            <a:ext cx="4800600" cy="460216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 smtClean="0"/>
              <a:t>Mini-Hexapod Race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Leg Cart 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Mechanical Build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Electrical Build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Control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Single-Leg Simulation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Excavator Research &amp; Design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HPU Research &amp; Design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Hexapod Simulation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Electrical Routing Design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Quantitative Mechanical Design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Mini-Hexapod Race</a:t>
            </a:r>
            <a:endParaRPr lang="en-US" dirty="0"/>
          </a:p>
        </p:txBody>
      </p:sp>
      <p:pic>
        <p:nvPicPr>
          <p:cNvPr id="5" name="Content Placeholder 3" descr="7077834311_63e843ee4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612688" y="2294534"/>
            <a:ext cx="4267200" cy="319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24000"/>
            <a:ext cx="4191000" cy="4602163"/>
          </a:xfrm>
        </p:spPr>
        <p:txBody>
          <a:bodyPr/>
          <a:lstStyle/>
          <a:p>
            <a:r>
              <a:rPr lang="en-US" sz="2800" dirty="0" smtClean="0"/>
              <a:t>Given a miniature hexapod and control libraries, figure out how to make it go</a:t>
            </a:r>
          </a:p>
          <a:p>
            <a:r>
              <a:rPr lang="en-US" sz="2800" dirty="0" smtClean="0"/>
              <a:t>Navigate a predetermined course fastest and most accurately</a:t>
            </a:r>
          </a:p>
          <a:p>
            <a:r>
              <a:rPr lang="en-US" sz="2800" dirty="0" smtClean="0"/>
              <a:t>Hexapod courtesy of Joe Schlesinger!</a:t>
            </a:r>
            <a:endParaRPr lang="en-US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LegCart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Build a cart on “rails” with a single hydraulic leg and electric HPU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Mechanical team gets to assemble hydraulics and work with steel at half-scale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Electrical team gets to wire feedback devices and central processor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Controls team gets to figure out how to wrap a control loop and inverse kinematics around hydraulic hardware</a:t>
            </a:r>
            <a:endParaRPr lang="en-US" sz="2000" dirty="0"/>
          </a:p>
        </p:txBody>
      </p:sp>
      <p:pic>
        <p:nvPicPr>
          <p:cNvPr id="4" name="Picture 3" descr="LegKart Isometr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144006"/>
            <a:ext cx="4337177" cy="32162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Single-Leg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Controls team gets a simulator with a leg identical to the Leg Cart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Identical mechanical layout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Representative “electrical” inputs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Gets to prototype inverse kinematics, PID loops, and more in software before moving to hardware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Excavator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Leg design team gets to research how excavators are designed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Excavators are hydraulic and designed to push into the ground; let’s figure out why they’re designed the way they are, and steal all the good ideas involved</a:t>
            </a:r>
          </a:p>
        </p:txBody>
      </p:sp>
      <p:pic>
        <p:nvPicPr>
          <p:cNvPr id="5" name="Picture 4" descr="JD_r4d014035_Excavator.png"/>
          <p:cNvPicPr>
            <a:picLocks noChangeAspect="1"/>
          </p:cNvPicPr>
          <p:nvPr/>
        </p:nvPicPr>
        <p:blipFill>
          <a:blip r:embed="rId2" cstate="print"/>
          <a:srcRect l="8945" r="7343"/>
          <a:stretch>
            <a:fillRect/>
          </a:stretch>
        </p:blipFill>
        <p:spPr>
          <a:xfrm>
            <a:off x="4495800" y="2057400"/>
            <a:ext cx="43434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HPU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Chassis/</a:t>
            </a:r>
            <a:r>
              <a:rPr lang="en-US" sz="2000" dirty="0" err="1" smtClean="0"/>
              <a:t>Powerplant</a:t>
            </a:r>
            <a:r>
              <a:rPr lang="en-US" sz="2000" dirty="0" smtClean="0"/>
              <a:t> team gets to figure out how hydraulic power units are designed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Goal for the project is to develop a mobile, propane-powered hydraulic power unit that the rest of the robot attaches to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Team spends a bunch of time at Blake Courtney’s art car shop figuring out how to make the engine go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72935"/>
            <a:ext cx="3867150" cy="33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Hexapod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 smtClean="0"/>
              <a:t>Once we have somewhat representative values for weights, link sizes, flow rates, pressures, etc., a representative hexapod simulation is made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Controls team develops gaits and places actuators in software in order to inform mechanical design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6216" t="15655" r="21622" b="12835"/>
          <a:stretch>
            <a:fillRect/>
          </a:stretch>
        </p:blipFill>
        <p:spPr bwMode="auto">
          <a:xfrm>
            <a:off x="5029200" y="23622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Routing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r>
              <a:rPr lang="en-US" dirty="0" smtClean="0"/>
              <a:t>How the hell do we get electrical cables everywhere we need them without ripping them off the robot?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743200"/>
            <a:ext cx="41946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648200" cy="4602163"/>
          </a:xfrm>
        </p:spPr>
        <p:txBody>
          <a:bodyPr/>
          <a:lstStyle/>
          <a:p>
            <a:r>
              <a:rPr lang="en-US" sz="2800" dirty="0" smtClean="0"/>
              <a:t>Given the results of the simulation, select cylinders, cylinder placements, and leg designs that will create a mechanical plant as close to the simulation requirements as possible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779402" y="2459598"/>
            <a:ext cx="4038600" cy="277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And then we build. Forever.</a:t>
            </a:r>
            <a:endParaRPr lang="en-US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Artisan’s Asylum, Inc.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Nonprofit community workshop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31,000 square feet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Multiple craft areas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Welding, machining, metalworking, woodworking, electronics assembly, sewing, bicycle repair…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20-25 classes a month</a:t>
            </a:r>
            <a:endParaRPr 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err="1" smtClean="0"/>
              <a:t>LegCart</a:t>
            </a:r>
            <a:r>
              <a:rPr lang="en-US" dirty="0" smtClean="0"/>
              <a:t> Mechanical Build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Go see </a:t>
            </a:r>
            <a:r>
              <a:rPr lang="en-US" dirty="0" err="1" smtClean="0"/>
              <a:t>Gui</a:t>
            </a:r>
            <a:r>
              <a:rPr lang="en-US" dirty="0" smtClean="0"/>
              <a:t> for assignments</a:t>
            </a:r>
          </a:p>
          <a:p>
            <a:pPr>
              <a:spcBef>
                <a:spcPts val="2400"/>
              </a:spcBef>
            </a:pPr>
            <a:endParaRPr lang="en-US" sz="1800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Mini Hexapod Race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Go see James and Dan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43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r>
              <a:rPr lang="en-US" dirty="0" smtClean="0"/>
              <a:t>     Dan Cody     James </a:t>
            </a:r>
            <a:r>
              <a:rPr lang="en-US" dirty="0" err="1" smtClean="0"/>
              <a:t>Whong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18678"/>
            <a:ext cx="2286000" cy="263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0810" y="2385132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817652"/>
            <a:ext cx="2286000" cy="341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Olin College of Engineering grads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Professional </a:t>
            </a:r>
            <a:r>
              <a:rPr lang="en-US" dirty="0" err="1" smtClean="0"/>
              <a:t>roboticists</a:t>
            </a: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/>
              <a:t>Crazy motherfuckers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Mechanical/Systems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Formerly systems integrator for a $35M, 1,200 pound hydraulic robot horse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</a:t>
            </a:r>
            <a:r>
              <a:rPr lang="en-US" sz="2800" dirty="0" err="1" smtClean="0"/>
              <a:t>BigDog</a:t>
            </a:r>
            <a:r>
              <a:rPr lang="en-US" sz="2800" dirty="0" smtClean="0"/>
              <a:t>, PETMAN, LS3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Co-founder and President of Artisan’s Asylum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Makes giant rubber </a:t>
            </a:r>
            <a:r>
              <a:rPr lang="en-US" sz="2800" dirty="0" err="1" smtClean="0"/>
              <a:t>duckies</a:t>
            </a:r>
            <a:r>
              <a:rPr lang="en-US" sz="2800" dirty="0" smtClean="0"/>
              <a:t>, floating bouncy castles, and dragon sculptures for fun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9640</TotalTime>
  <Words>1286</Words>
  <Application>Microsoft Office PowerPoint</Application>
  <PresentationFormat>On-screen Show (4:3)</PresentationFormat>
  <Paragraphs>215</Paragraphs>
  <Slides>51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Robotics Intensive: Rideable Hexapod</vt:lpstr>
      <vt:lpstr>Presentation Overview</vt:lpstr>
      <vt:lpstr>What is this place?</vt:lpstr>
      <vt:lpstr>What is this place?</vt:lpstr>
      <vt:lpstr>Who are these guys?</vt:lpstr>
      <vt:lpstr>Who are these guys?</vt:lpstr>
      <vt:lpstr>Who are these guys?</vt:lpstr>
      <vt:lpstr>Gui Cavalcanti</vt:lpstr>
      <vt:lpstr>Dan Cody</vt:lpstr>
      <vt:lpstr>James Whong</vt:lpstr>
      <vt:lpstr>Projects We’ve Worked On</vt:lpstr>
      <vt:lpstr>Our Roles</vt:lpstr>
      <vt:lpstr>Who are you?</vt:lpstr>
      <vt:lpstr>Who Are You?</vt:lpstr>
      <vt:lpstr>What have I signed up for?</vt:lpstr>
      <vt:lpstr>What you’ve signed up for.</vt:lpstr>
      <vt:lpstr>A Grand Experiment</vt:lpstr>
      <vt:lpstr>A Grand Experiment</vt:lpstr>
      <vt:lpstr>A Grand Experiment, Cont.</vt:lpstr>
      <vt:lpstr>A Grand Experiment</vt:lpstr>
      <vt:lpstr>A Grand Experiment</vt:lpstr>
      <vt:lpstr>What are we building?</vt:lpstr>
      <vt:lpstr>What are we building?</vt:lpstr>
      <vt:lpstr>Actually, more like…</vt:lpstr>
      <vt:lpstr>Rideable Hexapod</vt:lpstr>
      <vt:lpstr>Conceptual Design Decisions</vt:lpstr>
      <vt:lpstr>Hydraulic</vt:lpstr>
      <vt:lpstr>6 Legs</vt:lpstr>
      <vt:lpstr>Forklift Powerplant</vt:lpstr>
      <vt:lpstr>18 Degrees of Freedom</vt:lpstr>
      <vt:lpstr>Force-Controlled</vt:lpstr>
      <vt:lpstr>How are we building it?</vt:lpstr>
      <vt:lpstr>Teams</vt:lpstr>
      <vt:lpstr>Chassis/Powerplant</vt:lpstr>
      <vt:lpstr>Leg Design</vt:lpstr>
      <vt:lpstr>Electronics</vt:lpstr>
      <vt:lpstr>Controls</vt:lpstr>
      <vt:lpstr>Design Process</vt:lpstr>
      <vt:lpstr>Design Exercises</vt:lpstr>
      <vt:lpstr>Mini-Hexapod Race</vt:lpstr>
      <vt:lpstr>LegCart</vt:lpstr>
      <vt:lpstr>Single-Leg Simulation</vt:lpstr>
      <vt:lpstr>Excavator Research</vt:lpstr>
      <vt:lpstr>HPU Research</vt:lpstr>
      <vt:lpstr>Hexapod Simulation</vt:lpstr>
      <vt:lpstr>Electrical Routing Design</vt:lpstr>
      <vt:lpstr>Quantitative Mechanical Design</vt:lpstr>
      <vt:lpstr>And then we build. Forever.</vt:lpstr>
      <vt:lpstr>Questions?</vt:lpstr>
      <vt:lpstr>Splitting Up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Guilherme Cavalcanti</dc:creator>
  <cp:lastModifiedBy>Guilherme Cavalcanti</cp:lastModifiedBy>
  <cp:revision>447</cp:revision>
  <dcterms:created xsi:type="dcterms:W3CDTF">2010-04-25T15:15:23Z</dcterms:created>
  <dcterms:modified xsi:type="dcterms:W3CDTF">2012-04-15T23:38:30Z</dcterms:modified>
</cp:coreProperties>
</file>